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9" r:id="rId2"/>
    <p:sldId id="257" r:id="rId3"/>
    <p:sldId id="258" r:id="rId4"/>
    <p:sldId id="260"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978" autoAdjust="0"/>
  </p:normalViewPr>
  <p:slideViewPr>
    <p:cSldViewPr>
      <p:cViewPr varScale="1">
        <p:scale>
          <a:sx n="57" d="100"/>
          <a:sy n="57" d="100"/>
        </p:scale>
        <p:origin x="169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6AFEC9-F9F1-46F5-8959-98DF30018596}" type="datetimeFigureOut">
              <a:rPr lang="en-GB" smtClean="0"/>
              <a:t>31/01/2019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ED1256-BD53-4986-BCC5-5D9FD635AE1A}" type="slidenum">
              <a:rPr lang="en-GB" smtClean="0"/>
              <a:t>‹#›</a:t>
            </a:fld>
            <a:endParaRPr lang="en-GB"/>
          </a:p>
        </p:txBody>
      </p:sp>
    </p:spTree>
    <p:extLst>
      <p:ext uri="{BB962C8B-B14F-4D97-AF65-F5344CB8AC3E}">
        <p14:creationId xmlns:p14="http://schemas.microsoft.com/office/powerpoint/2010/main" val="293938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Communication</a:t>
            </a:r>
            <a:r>
              <a:rPr lang="en-US" baseline="0" dirty="0"/>
              <a:t> is important in every organization because it enables people to share their thoughts and ideas. However, for communication to occur, there must be a platform where the information can be relayed to the audience. New media such as Facebook and Email has enhanced and changed the way communication takes place. Unlike traditional media like Television and Radio or Newspapers, the new media is effective and efficient due to its enhanced qualities. The next slide explains in detail these differences that are highlighted in the above table. </a:t>
            </a:r>
            <a:endParaRPr lang="en-GB" dirty="0"/>
          </a:p>
        </p:txBody>
      </p:sp>
      <p:sp>
        <p:nvSpPr>
          <p:cNvPr id="4" name="Slide Number Placeholder 3"/>
          <p:cNvSpPr>
            <a:spLocks noGrp="1"/>
          </p:cNvSpPr>
          <p:nvPr>
            <p:ph type="sldNum" sz="quarter" idx="10"/>
          </p:nvPr>
        </p:nvSpPr>
        <p:spPr/>
        <p:txBody>
          <a:bodyPr/>
          <a:lstStyle/>
          <a:p>
            <a:fld id="{69ED1256-BD53-4986-BCC5-5D9FD635AE1A}" type="slidenum">
              <a:rPr lang="en-GB" smtClean="0"/>
              <a:t>2</a:t>
            </a:fld>
            <a:endParaRPr lang="en-GB"/>
          </a:p>
        </p:txBody>
      </p:sp>
    </p:spTree>
    <p:extLst>
      <p:ext uri="{BB962C8B-B14F-4D97-AF65-F5344CB8AC3E}">
        <p14:creationId xmlns:p14="http://schemas.microsoft.com/office/powerpoint/2010/main" val="919183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a:t>
            </a:r>
            <a:r>
              <a:rPr lang="en-US" baseline="0" dirty="0"/>
              <a:t> media is a one-way communication because it does not allow immediate feedback or response as in the case of new media. For example, when chatting through </a:t>
            </a:r>
            <a:r>
              <a:rPr lang="en-US" baseline="0" dirty="0" err="1"/>
              <a:t>facebook</a:t>
            </a:r>
            <a:r>
              <a:rPr lang="en-US" baseline="0" dirty="0"/>
              <a:t>, both communicators are able to talk as if they were there face-to-face. </a:t>
            </a:r>
            <a:r>
              <a:rPr lang="en-US" sz="1200" kern="1200" dirty="0">
                <a:solidFill>
                  <a:schemeClr val="tx1"/>
                </a:solidFill>
                <a:effectLst/>
                <a:latin typeface="+mn-lt"/>
                <a:ea typeface="+mn-ea"/>
                <a:cs typeface="+mn-cs"/>
              </a:rPr>
              <a:t>The NFL has created an online marketing platform headed by Tim Ellis appointed in 2013 to oversee all the company’s marketing operations (Coffee, 2018). </a:t>
            </a:r>
            <a:r>
              <a:rPr lang="en-US" baseline="0" dirty="0"/>
              <a:t>This is different with the newspaper where one has to read and provide feedback to be printed the following day or most likely that it may never get printed. Traditional media is paid because for one to read a newspaper he or she must pay for it. This is different with the new media like Facebook which can be accessed through the phones and personal computers. </a:t>
            </a:r>
            <a:endParaRPr lang="en-GB" dirty="0"/>
          </a:p>
        </p:txBody>
      </p:sp>
      <p:sp>
        <p:nvSpPr>
          <p:cNvPr id="4" name="Slide Number Placeholder 3"/>
          <p:cNvSpPr>
            <a:spLocks noGrp="1"/>
          </p:cNvSpPr>
          <p:nvPr>
            <p:ph type="sldNum" sz="quarter" idx="10"/>
          </p:nvPr>
        </p:nvSpPr>
        <p:spPr/>
        <p:txBody>
          <a:bodyPr/>
          <a:lstStyle/>
          <a:p>
            <a:fld id="{69ED1256-BD53-4986-BCC5-5D9FD635AE1A}" type="slidenum">
              <a:rPr lang="en-GB" smtClean="0"/>
              <a:t>3</a:t>
            </a:fld>
            <a:endParaRPr lang="en-GB"/>
          </a:p>
        </p:txBody>
      </p:sp>
    </p:spTree>
    <p:extLst>
      <p:ext uri="{BB962C8B-B14F-4D97-AF65-F5344CB8AC3E}">
        <p14:creationId xmlns:p14="http://schemas.microsoft.com/office/powerpoint/2010/main" val="42729510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CFBFBB2-0127-4E60-88F3-F6C5F33063E3}" type="datetimeFigureOut">
              <a:rPr lang="en-GB" smtClean="0"/>
              <a:t>31/01/2019</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4C87174-BD85-4577-93D3-D37DB4D5B26C}"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CFBFBB2-0127-4E60-88F3-F6C5F33063E3}"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C87174-BD85-4577-93D3-D37DB4D5B26C}" type="slidenum">
              <a:rPr lang="en-GB" smtClean="0"/>
              <a:t>‹#›</a:t>
            </a:fld>
            <a:endParaRPr lang="en-GB"/>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CFBFBB2-0127-4E60-88F3-F6C5F33063E3}"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C87174-BD85-4577-93D3-D37DB4D5B26C}"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2CFBFBB2-0127-4E60-88F3-F6C5F33063E3}"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C87174-BD85-4577-93D3-D37DB4D5B26C}" type="slidenum">
              <a:rPr lang="en-GB" smtClean="0"/>
              <a:t>‹#›</a:t>
            </a:fld>
            <a:endParaRPr lang="en-GB"/>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CFBFBB2-0127-4E60-88F3-F6C5F33063E3}" type="datetimeFigureOut">
              <a:rPr lang="en-GB" smtClean="0"/>
              <a:t>31/01/2019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4C87174-BD85-4577-93D3-D37DB4D5B26C}"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CFBFBB2-0127-4E60-88F3-F6C5F33063E3}" type="datetimeFigureOut">
              <a:rPr lang="en-GB" smtClean="0"/>
              <a:t>31/01/2019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4C87174-BD85-4577-93D3-D37DB4D5B26C}" type="slidenum">
              <a:rPr lang="en-GB" smtClean="0"/>
              <a:t>‹#›</a:t>
            </a:fld>
            <a:endParaRPr lang="en-GB"/>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FBFBB2-0127-4E60-88F3-F6C5F33063E3}" type="datetimeFigureOut">
              <a:rPr lang="en-GB" smtClean="0"/>
              <a:t>31/01/2019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4C87174-BD85-4577-93D3-D37DB4D5B26C}"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2CFBFBB2-0127-4E60-88F3-F6C5F33063E3}" type="datetimeFigureOut">
              <a:rPr lang="en-GB" smtClean="0"/>
              <a:t>31/01/2019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C87174-BD85-4577-93D3-D37DB4D5B26C}"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CFBFBB2-0127-4E60-88F3-F6C5F33063E3}" type="datetimeFigureOut">
              <a:rPr lang="en-GB" smtClean="0"/>
              <a:t>31/01/2019</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4C87174-BD85-4577-93D3-D37DB4D5B26C}"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CFBFBB2-0127-4E60-88F3-F6C5F33063E3}"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C87174-BD85-4577-93D3-D37DB4D5B26C}"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CFBFBB2-0127-4E60-88F3-F6C5F33063E3}" type="datetimeFigureOut">
              <a:rPr lang="en-GB" smtClean="0"/>
              <a:t>31/01/2019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C87174-BD85-4577-93D3-D37DB4D5B26C}"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CFBFBB2-0127-4E60-88F3-F6C5F33063E3}" type="datetimeFigureOut">
              <a:rPr lang="en-GB" smtClean="0"/>
              <a:t>31/01/2019</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4C87174-BD85-4577-93D3-D37DB4D5B26C}"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0"/>
            <a:ext cx="9144000" cy="3810000"/>
          </a:xfrm>
        </p:spPr>
        <p:txBody>
          <a:bodyPr/>
          <a:lstStyle/>
          <a:p>
            <a:pPr marL="109728" indent="0" algn="ctr">
              <a:buNone/>
            </a:pPr>
            <a:r>
              <a:rPr lang="en-US" dirty="0"/>
              <a:t>Student’s Name </a:t>
            </a:r>
          </a:p>
          <a:p>
            <a:pPr marL="109728" indent="0" algn="ctr">
              <a:buNone/>
            </a:pPr>
            <a:r>
              <a:rPr lang="en-US" dirty="0"/>
              <a:t>Institutional Affiliation </a:t>
            </a:r>
            <a:endParaRPr lang="en-GB" dirty="0"/>
          </a:p>
        </p:txBody>
      </p:sp>
      <p:sp>
        <p:nvSpPr>
          <p:cNvPr id="2" name="Title 1"/>
          <p:cNvSpPr>
            <a:spLocks noGrp="1"/>
          </p:cNvSpPr>
          <p:nvPr>
            <p:ph type="title"/>
          </p:nvPr>
        </p:nvSpPr>
        <p:spPr>
          <a:xfrm>
            <a:off x="-20782" y="-34636"/>
            <a:ext cx="9088582" cy="3082636"/>
          </a:xfrm>
        </p:spPr>
        <p:txBody>
          <a:bodyPr/>
          <a:lstStyle/>
          <a:p>
            <a:pPr algn="ctr"/>
            <a:r>
              <a:rPr lang="en-US" dirty="0"/>
              <a:t>Difference between Traditional Media Option and New Media Option</a:t>
            </a:r>
            <a:endParaRPr lang="en-GB" dirty="0"/>
          </a:p>
        </p:txBody>
      </p:sp>
    </p:spTree>
    <p:extLst>
      <p:ext uri="{BB962C8B-B14F-4D97-AF65-F5344CB8AC3E}">
        <p14:creationId xmlns:p14="http://schemas.microsoft.com/office/powerpoint/2010/main" val="1970586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1143000"/>
            <a:ext cx="9144000" cy="5715000"/>
          </a:xfrm>
        </p:spPr>
        <p:txBody>
          <a:bodyPr/>
          <a:lstStyle/>
          <a:p>
            <a:r>
              <a:rPr lang="en-US" dirty="0"/>
              <a:t>Media is a platform where people or organizations can share information and ideas. </a:t>
            </a:r>
          </a:p>
          <a:p>
            <a:r>
              <a:rPr lang="en-US" dirty="0"/>
              <a:t>The emergence of the new media platforms such as Facebook, YouTube, and Email has enabled people to communicate better and effectively. </a:t>
            </a:r>
          </a:p>
          <a:p>
            <a:r>
              <a:rPr lang="en-US" dirty="0"/>
              <a:t>The following table summarizes the difference between the traditional and new media options. </a:t>
            </a:r>
          </a:p>
          <a:p>
            <a:endParaRPr lang="en-GB" dirty="0"/>
          </a:p>
        </p:txBody>
      </p:sp>
      <p:sp>
        <p:nvSpPr>
          <p:cNvPr id="2" name="Title 1"/>
          <p:cNvSpPr>
            <a:spLocks noGrp="1"/>
          </p:cNvSpPr>
          <p:nvPr>
            <p:ph type="title"/>
          </p:nvPr>
        </p:nvSpPr>
        <p:spPr>
          <a:xfrm>
            <a:off x="-13856" y="0"/>
            <a:ext cx="9157855" cy="1143000"/>
          </a:xfrm>
        </p:spPr>
        <p:txBody>
          <a:bodyPr>
            <a:normAutofit fontScale="90000"/>
          </a:bodyPr>
          <a:lstStyle/>
          <a:p>
            <a:pPr algn="ctr"/>
            <a:r>
              <a:rPr lang="en-US" u="sng" dirty="0"/>
              <a:t>Difference between Traditional Option and New Media Option</a:t>
            </a:r>
            <a:endParaRPr lang="en-GB" u="sng" dirty="0"/>
          </a:p>
        </p:txBody>
      </p:sp>
      <p:graphicFrame>
        <p:nvGraphicFramePr>
          <p:cNvPr id="6" name="Table 5"/>
          <p:cNvGraphicFramePr>
            <a:graphicFrameLocks noGrp="1"/>
          </p:cNvGraphicFramePr>
          <p:nvPr>
            <p:extLst>
              <p:ext uri="{D42A27DB-BD31-4B8C-83A1-F6EECF244321}">
                <p14:modId xmlns:p14="http://schemas.microsoft.com/office/powerpoint/2010/main" val="3400623732"/>
              </p:ext>
            </p:extLst>
          </p:nvPr>
        </p:nvGraphicFramePr>
        <p:xfrm>
          <a:off x="0" y="4191000"/>
          <a:ext cx="9144000" cy="2438400"/>
        </p:xfrm>
        <a:graphic>
          <a:graphicData uri="http://schemas.openxmlformats.org/drawingml/2006/table">
            <a:tbl>
              <a:tblPr firstRow="1" firstCol="1" bandRow="1">
                <a:tableStyleId>{5C22544A-7EE6-4342-B048-85BDC9FD1C3A}</a:tableStyleId>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487680">
                <a:tc>
                  <a:txBody>
                    <a:bodyPr/>
                    <a:lstStyle/>
                    <a:p>
                      <a:pPr marL="0" marR="0">
                        <a:lnSpc>
                          <a:spcPct val="115000"/>
                        </a:lnSpc>
                        <a:spcBef>
                          <a:spcPts val="0"/>
                        </a:spcBef>
                        <a:spcAft>
                          <a:spcPts val="0"/>
                        </a:spcAft>
                      </a:pPr>
                      <a:r>
                        <a:rPr lang="en-US" sz="1100" b="1" dirty="0">
                          <a:effectLst/>
                        </a:rPr>
                        <a:t>Traditional Media </a:t>
                      </a:r>
                      <a:endParaRPr lang="en-GB" sz="1100" b="1"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effectLst/>
                        </a:rPr>
                        <a:t>New Media </a:t>
                      </a:r>
                      <a:endParaRPr lang="en-GB"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487680">
                <a:tc>
                  <a:txBody>
                    <a:bodyPr/>
                    <a:lstStyle/>
                    <a:p>
                      <a:pPr marL="0" marR="0">
                        <a:lnSpc>
                          <a:spcPct val="115000"/>
                        </a:lnSpc>
                        <a:spcBef>
                          <a:spcPts val="0"/>
                        </a:spcBef>
                        <a:spcAft>
                          <a:spcPts val="0"/>
                        </a:spcAft>
                      </a:pPr>
                      <a:r>
                        <a:rPr lang="en-US" sz="1100" dirty="0">
                          <a:effectLst/>
                        </a:rPr>
                        <a:t>One-way communication channel</a:t>
                      </a:r>
                      <a:endParaRPr lang="en-GB"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Two-way communication channel</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487680">
                <a:tc>
                  <a:txBody>
                    <a:bodyPr/>
                    <a:lstStyle/>
                    <a:p>
                      <a:pPr marL="0" marR="0">
                        <a:lnSpc>
                          <a:spcPct val="115000"/>
                        </a:lnSpc>
                        <a:spcBef>
                          <a:spcPts val="0"/>
                        </a:spcBef>
                        <a:spcAft>
                          <a:spcPts val="0"/>
                        </a:spcAft>
                      </a:pPr>
                      <a:r>
                        <a:rPr lang="en-US" sz="1100" dirty="0">
                          <a:effectLst/>
                        </a:rPr>
                        <a:t>Close system </a:t>
                      </a:r>
                      <a:endParaRPr lang="en-GB"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Open system </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487680">
                <a:tc>
                  <a:txBody>
                    <a:bodyPr/>
                    <a:lstStyle/>
                    <a:p>
                      <a:pPr marL="0" marR="0">
                        <a:lnSpc>
                          <a:spcPct val="115000"/>
                        </a:lnSpc>
                        <a:spcBef>
                          <a:spcPts val="0"/>
                        </a:spcBef>
                        <a:spcAft>
                          <a:spcPts val="0"/>
                        </a:spcAft>
                      </a:pPr>
                      <a:r>
                        <a:rPr lang="en-US" sz="1100">
                          <a:effectLst/>
                        </a:rPr>
                        <a:t>Controlled communication channel </a:t>
                      </a:r>
                      <a:endParaRPr lang="en-GB"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Unstructured communication channel </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487680">
                <a:tc>
                  <a:txBody>
                    <a:bodyPr/>
                    <a:lstStyle/>
                    <a:p>
                      <a:pPr marL="0" marR="0">
                        <a:lnSpc>
                          <a:spcPct val="115000"/>
                        </a:lnSpc>
                        <a:spcBef>
                          <a:spcPts val="0"/>
                        </a:spcBef>
                        <a:spcAft>
                          <a:spcPts val="0"/>
                        </a:spcAft>
                      </a:pPr>
                      <a:r>
                        <a:rPr lang="en-US" sz="1100">
                          <a:effectLst/>
                        </a:rPr>
                        <a:t>Paid </a:t>
                      </a:r>
                      <a:endParaRPr lang="en-GB"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effectLst/>
                        </a:rPr>
                        <a:t>Owned </a:t>
                      </a:r>
                      <a:endParaRPr lang="en-GB"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49763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9144000" cy="6172200"/>
          </a:xfrm>
        </p:spPr>
        <p:txBody>
          <a:bodyPr>
            <a:normAutofit fontScale="92500"/>
          </a:bodyPr>
          <a:lstStyle/>
          <a:p>
            <a:r>
              <a:rPr lang="en-US" dirty="0"/>
              <a:t>From the table on the previous slide, traditional media and new media options are very different in the way communication is achieved. </a:t>
            </a:r>
          </a:p>
          <a:p>
            <a:r>
              <a:rPr lang="en-US" dirty="0"/>
              <a:t>For example, in traditional media option, there is a one-way communication, which is different with new media which offers two-way communication(</a:t>
            </a:r>
            <a:r>
              <a:rPr lang="en-US" dirty="0" err="1"/>
              <a:t>Kamdar</a:t>
            </a:r>
            <a:r>
              <a:rPr lang="en-US" dirty="0"/>
              <a:t>, 2017). </a:t>
            </a:r>
          </a:p>
          <a:p>
            <a:r>
              <a:rPr lang="en-US" dirty="0"/>
              <a:t>In the case of NFL, the company has a network platform to communicate with customers.</a:t>
            </a:r>
          </a:p>
          <a:p>
            <a:r>
              <a:rPr lang="en-US" dirty="0"/>
              <a:t>In traditional media option, there is a closed system while in new media option it is an open system. </a:t>
            </a:r>
          </a:p>
          <a:p>
            <a:r>
              <a:rPr lang="en-US" dirty="0"/>
              <a:t>Traditional media is paid while new media can be accessed free because it can be owned</a:t>
            </a:r>
          </a:p>
          <a:p>
            <a:r>
              <a:rPr lang="en-US" dirty="0"/>
              <a:t>Traditional media is controlled while new media options is unstructured and uncontrolled</a:t>
            </a:r>
            <a:endParaRPr lang="en-GB" dirty="0"/>
          </a:p>
        </p:txBody>
      </p:sp>
      <p:sp>
        <p:nvSpPr>
          <p:cNvPr id="2" name="Title 1"/>
          <p:cNvSpPr>
            <a:spLocks noGrp="1"/>
          </p:cNvSpPr>
          <p:nvPr>
            <p:ph type="title"/>
          </p:nvPr>
        </p:nvSpPr>
        <p:spPr>
          <a:xfrm>
            <a:off x="13854" y="0"/>
            <a:ext cx="9130145" cy="685800"/>
          </a:xfrm>
        </p:spPr>
        <p:txBody>
          <a:bodyPr>
            <a:normAutofit fontScale="90000"/>
          </a:bodyPr>
          <a:lstStyle/>
          <a:p>
            <a:pPr algn="ctr"/>
            <a:r>
              <a:rPr lang="en-US" u="sng" dirty="0"/>
              <a:t>Differences</a:t>
            </a:r>
            <a:r>
              <a:rPr lang="en-US" dirty="0"/>
              <a:t> </a:t>
            </a:r>
            <a:endParaRPr lang="en-GB" dirty="0"/>
          </a:p>
        </p:txBody>
      </p:sp>
    </p:spTree>
    <p:extLst>
      <p:ext uri="{BB962C8B-B14F-4D97-AF65-F5344CB8AC3E}">
        <p14:creationId xmlns:p14="http://schemas.microsoft.com/office/powerpoint/2010/main" val="564316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9144000" cy="5791200"/>
          </a:xfrm>
        </p:spPr>
        <p:txBody>
          <a:bodyPr/>
          <a:lstStyle/>
          <a:p>
            <a:pPr marL="109728" indent="-457200">
              <a:buNone/>
            </a:pPr>
            <a:r>
              <a:rPr lang="en-US" dirty="0"/>
              <a:t>Coffee, P. (208, October 15). “The NFL places its advertising business review after 10 years with grey.” </a:t>
            </a:r>
            <a:r>
              <a:rPr lang="en-US" i="1" dirty="0" err="1"/>
              <a:t>Adweek</a:t>
            </a:r>
            <a:r>
              <a:rPr lang="en-US" i="1" dirty="0"/>
              <a:t>.</a:t>
            </a:r>
            <a:r>
              <a:rPr lang="en-US" dirty="0"/>
              <a:t> Retrieved from https://www.adweek.com/agencies/the-nfl-places-its-advertising-business-in-review-after-10-years-with-grey/</a:t>
            </a:r>
          </a:p>
          <a:p>
            <a:pPr marL="109728" indent="-457200">
              <a:buNone/>
            </a:pPr>
            <a:r>
              <a:rPr lang="en-US" dirty="0" err="1"/>
              <a:t>Kamdar</a:t>
            </a:r>
            <a:r>
              <a:rPr lang="en-US" dirty="0"/>
              <a:t>, S. (2017, April 14). “5 Differences between Old and New Media.” </a:t>
            </a:r>
            <a:r>
              <a:rPr lang="en-US" i="1" dirty="0" err="1"/>
              <a:t>Huffpost</a:t>
            </a:r>
            <a:r>
              <a:rPr lang="en-US" dirty="0"/>
              <a:t>. Retrieved from https://www.huffingtonpost.com/sachin-kamdar/5-differences-between-old_b_9670634.html</a:t>
            </a:r>
            <a:endParaRPr lang="en-GB" dirty="0"/>
          </a:p>
          <a:p>
            <a:endParaRPr lang="en-GB" dirty="0"/>
          </a:p>
        </p:txBody>
      </p:sp>
      <p:sp>
        <p:nvSpPr>
          <p:cNvPr id="2" name="Title 1"/>
          <p:cNvSpPr>
            <a:spLocks noGrp="1"/>
          </p:cNvSpPr>
          <p:nvPr>
            <p:ph type="title"/>
          </p:nvPr>
        </p:nvSpPr>
        <p:spPr>
          <a:xfrm>
            <a:off x="13854" y="6927"/>
            <a:ext cx="9130145" cy="983673"/>
          </a:xfrm>
        </p:spPr>
        <p:txBody>
          <a:bodyPr/>
          <a:lstStyle/>
          <a:p>
            <a:pPr algn="ctr"/>
            <a:r>
              <a:rPr lang="en-US" u="sng" dirty="0"/>
              <a:t>Reference</a:t>
            </a:r>
            <a:r>
              <a:rPr lang="en-US" dirty="0"/>
              <a:t> </a:t>
            </a:r>
            <a:endParaRPr lang="en-GB" dirty="0"/>
          </a:p>
        </p:txBody>
      </p:sp>
    </p:spTree>
    <p:extLst>
      <p:ext uri="{BB962C8B-B14F-4D97-AF65-F5344CB8AC3E}">
        <p14:creationId xmlns:p14="http://schemas.microsoft.com/office/powerpoint/2010/main" val="6434023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31</TotalTime>
  <Words>533</Words>
  <Application>Microsoft Office PowerPoint</Application>
  <PresentationFormat>On-screen Show (4:3)</PresentationFormat>
  <Paragraphs>31</Paragraphs>
  <Slides>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Calibri</vt:lpstr>
      <vt:lpstr>Lucida Sans Unicode</vt:lpstr>
      <vt:lpstr>Verdana</vt:lpstr>
      <vt:lpstr>Wingdings 2</vt:lpstr>
      <vt:lpstr>Wingdings 3</vt:lpstr>
      <vt:lpstr>Concourse</vt:lpstr>
      <vt:lpstr>Difference between Traditional Media Option and New Media Option</vt:lpstr>
      <vt:lpstr>Difference between Traditional Option and New Media Option</vt:lpstr>
      <vt:lpstr>Differences </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Difference between Traditional and New Media</dc:title>
  <dc:creator>Hp</dc:creator>
  <cp:lastModifiedBy>Antony Ouma</cp:lastModifiedBy>
  <cp:revision>6</cp:revision>
  <dcterms:created xsi:type="dcterms:W3CDTF">2019-01-31T09:41:57Z</dcterms:created>
  <dcterms:modified xsi:type="dcterms:W3CDTF">2019-01-31T15:48:38Z</dcterms:modified>
</cp:coreProperties>
</file>